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gif" ContentType="image/gi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9" r:id="rId3"/>
    <p:sldId id="320" r:id="rId5"/>
    <p:sldId id="260" r:id="rId6"/>
    <p:sldId id="261" r:id="rId7"/>
    <p:sldId id="263" r:id="rId8"/>
    <p:sldId id="257" r:id="rId9"/>
    <p:sldId id="258" r:id="rId10"/>
    <p:sldId id="256" r:id="rId11"/>
    <p:sldId id="262" r:id="rId12"/>
    <p:sldId id="382" r:id="rId13"/>
    <p:sldId id="378" r:id="rId14"/>
    <p:sldId id="386" r:id="rId15"/>
    <p:sldId id="380" r:id="rId16"/>
    <p:sldId id="384" r:id="rId17"/>
    <p:sldId id="381" r:id="rId18"/>
    <p:sldId id="385" r:id="rId19"/>
    <p:sldId id="326" r:id="rId20"/>
    <p:sldId id="312" r:id="rId21"/>
    <p:sldId id="327" r:id="rId22"/>
    <p:sldId id="338" r:id="rId23"/>
    <p:sldId id="330" r:id="rId24"/>
    <p:sldId id="339" r:id="rId25"/>
    <p:sldId id="313" r:id="rId26"/>
    <p:sldId id="314" r:id="rId27"/>
    <p:sldId id="309" r:id="rId28"/>
    <p:sldId id="329" r:id="rId29"/>
    <p:sldId id="317" r:id="rId30"/>
    <p:sldId id="318" r:id="rId31"/>
    <p:sldId id="31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7" autoAdjust="0"/>
    <p:restoredTop sz="94660"/>
  </p:normalViewPr>
  <p:slideViewPr>
    <p:cSldViewPr snapToGrid="0">
      <p:cViewPr varScale="1">
        <p:scale>
          <a:sx n="81" d="100"/>
          <a:sy n="81" d="100"/>
        </p:scale>
        <p:origin x="65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6B7A0-ABE5-4974-8D3B-C5A033DC547F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8BD6B7-E1B4-4D53-A9A0-AC5FA07DC79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BD6B7-E1B4-4D53-A9A0-AC5FA07DC79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D9DC8-633E-460F-8241-0B656F1731F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F8198-7A22-4E8B-8C94-720E85A8CF3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D9DC8-633E-460F-8241-0B656F1731F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F8198-7A22-4E8B-8C94-720E85A8CF3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D9DC8-633E-460F-8241-0B656F1731F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F8198-7A22-4E8B-8C94-720E85A8CF3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D9DC8-633E-460F-8241-0B656F1731F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F8198-7A22-4E8B-8C94-720E85A8CF3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D9DC8-633E-460F-8241-0B656F1731F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F8198-7A22-4E8B-8C94-720E85A8CF3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D9DC8-633E-460F-8241-0B656F1731F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F8198-7A22-4E8B-8C94-720E85A8CF3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D9DC8-633E-460F-8241-0B656F1731F1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F8198-7A22-4E8B-8C94-720E85A8CF3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D9DC8-633E-460F-8241-0B656F1731F1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F8198-7A22-4E8B-8C94-720E85A8CF3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D9DC8-633E-460F-8241-0B656F1731F1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F8198-7A22-4E8B-8C94-720E85A8CF3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D9DC8-633E-460F-8241-0B656F1731F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F8198-7A22-4E8B-8C94-720E85A8CF3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D9DC8-633E-460F-8241-0B656F1731F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F8198-7A22-4E8B-8C94-720E85A8CF3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D9DC8-633E-460F-8241-0B656F1731F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F8198-7A22-4E8B-8C94-720E85A8CF3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13.png"/><Relationship Id="rId3" Type="http://schemas.openxmlformats.org/officeDocument/2006/relationships/oleObject" Target="../embeddings/oleObject2.bin"/><Relationship Id="rId2" Type="http://schemas.openxmlformats.org/officeDocument/2006/relationships/image" Target="../media/image12.png"/><Relationship Id="rId1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oleObject" Target="../embeddings/oleObject4.bin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en.wikipedia.org/wiki/Noise" TargetMode="External"/><Relationship Id="rId2" Type="http://schemas.openxmlformats.org/officeDocument/2006/relationships/hyperlink" Target="https://en.wikipedia.org/wiki/Signal_(information_theory)" TargetMode="Externa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oleObject" Target="../embeddings/oleObject5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w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4521" y="2766218"/>
            <a:ext cx="4553932" cy="1325563"/>
          </a:xfrm>
        </p:spPr>
        <p:txBody>
          <a:bodyPr/>
          <a:lstStyle/>
          <a:p>
            <a:pPr algn="just"/>
            <a:r>
              <a:rPr lang="en-US" altLang="en-US" b="1" dirty="0"/>
              <a:t>JPEG Compression </a:t>
            </a:r>
            <a:endParaRPr lang="en-US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8067"/>
          </a:xfrm>
        </p:spPr>
        <p:txBody>
          <a:bodyPr/>
          <a:lstStyle/>
          <a:p>
            <a:r>
              <a:rPr lang="en-US" dirty="0"/>
              <a:t>Preprocessing for DCT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63711"/>
            <a:ext cx="10515600" cy="22090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• At step 2 which is preprocessing for DCT, first the image is separated into non-overlapping blocks where each block is 8X8 pixels (64 pixels per block).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• Then normalize the pixels value to -128 to 127 from 0 to 255, just by subtracting 128 from each pixel value. </a:t>
            </a:r>
            <a:endParaRPr lang="en-US" dirty="0"/>
          </a:p>
        </p:txBody>
      </p:sp>
      <p:sp>
        <p:nvSpPr>
          <p:cNvPr id="6" name="Content Placeholder 2"/>
          <p:cNvSpPr txBox="1"/>
          <p:nvPr/>
        </p:nvSpPr>
        <p:spPr>
          <a:xfrm>
            <a:off x="1290686" y="3682669"/>
            <a:ext cx="2838254" cy="299150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[74, 66, 59, 64, 70, 74, 82, 82],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[74, 66, 59, 64, 68, 76, 85, 84],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[72, 66, 59, 64, 70, 78, 90, 85],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[74, 72, 66, 68, 72, 80, 87, 78],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[76, 78, 74, 74, 76, 80, 84, 70],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[70, 74, 74, 78, 78, 84, 85, 74],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[66, 68, 70, 76, 78, 84, 89, 82],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[68, 70, 72, 76, 76, 78, 85, 84]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0 to 255</a:t>
            </a:r>
            <a:endParaRPr lang="en-US" b="1" dirty="0"/>
          </a:p>
        </p:txBody>
      </p:sp>
      <p:sp>
        <p:nvSpPr>
          <p:cNvPr id="8" name="Content Placeholder 2"/>
          <p:cNvSpPr txBox="1"/>
          <p:nvPr/>
        </p:nvSpPr>
        <p:spPr>
          <a:xfrm>
            <a:off x="6095999" y="3682669"/>
            <a:ext cx="3473779" cy="287838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[-54., -62., -69., -64., -58., -54., -46., -46.],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[-54., -62., -69., -64., -60., -52., -43., -44.],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[-56., -62., -69., -64., -58., -50., -38., -43.],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[-54., -56., -62., -60., -56., -48., -41., -50.],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[-52., -50., -54., -54., -52., -48., -44., -58.],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[-58., -54., -54., -50., -50., -44., -43., -54.],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[-62., -60., -58., -52., -50., -44., -39., -46.],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[-60., -58., -56., -52., -52., -50., -43., -44.]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-128 to 127</a:t>
            </a:r>
            <a:endParaRPr lang="en-US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6"/>
            <a:ext cx="10515600" cy="794372"/>
          </a:xfrm>
        </p:spPr>
        <p:txBody>
          <a:bodyPr/>
          <a:lstStyle/>
          <a:p>
            <a:r>
              <a:rPr lang="en-US" altLang="en-US" sz="2800" dirty="0">
                <a:latin typeface="Arial" panose="020B0604020202020204" pitchFamily="34" charset="0"/>
              </a:rPr>
              <a:t>Discrete Cosine Transform (DCT)</a:t>
            </a:r>
            <a:endParaRPr lang="en-GB" altLang="en-US" dirty="0">
              <a:solidFill>
                <a:schemeClr val="tx1"/>
              </a:solidFill>
            </a:endParaRPr>
          </a:p>
        </p:txBody>
      </p:sp>
      <p:sp>
        <p:nvSpPr>
          <p:cNvPr id="203779" name="Rectangle 3"/>
          <p:cNvSpPr>
            <a:spLocks noChangeArrowheads="1"/>
          </p:cNvSpPr>
          <p:nvPr>
            <p:ph type="body" idx="1"/>
          </p:nvPr>
        </p:nvSpPr>
        <p:spPr>
          <a:xfrm>
            <a:off x="1981200" y="1295400"/>
            <a:ext cx="8305800" cy="4800600"/>
          </a:xfrm>
        </p:spPr>
        <p:txBody>
          <a:bodyPr/>
          <a:lstStyle/>
          <a:p>
            <a:pPr marL="609600" indent="-609600">
              <a:spcBef>
                <a:spcPts val="500"/>
              </a:spcBef>
              <a:spcAft>
                <a:spcPts val="500"/>
              </a:spcAft>
            </a:pPr>
            <a:r>
              <a:rPr lang="en-US" altLang="en-US" sz="2000" dirty="0"/>
              <a:t>From spatial domain to frequency domain</a:t>
            </a:r>
            <a:r>
              <a:rPr lang="en-US" altLang="en-US" dirty="0"/>
              <a:t>: </a:t>
            </a:r>
            <a:endParaRPr lang="en-US" altLang="en-US" dirty="0"/>
          </a:p>
          <a:p>
            <a:pPr marL="609600" indent="-609600">
              <a:spcBef>
                <a:spcPts val="500"/>
              </a:spcBef>
              <a:spcAft>
                <a:spcPts val="500"/>
              </a:spcAft>
            </a:pPr>
            <a:endParaRPr lang="en-US" altLang="en-US" sz="2000" dirty="0">
              <a:latin typeface="Arial" panose="020B0604020202020204" pitchFamily="34" charset="0"/>
            </a:endParaRPr>
          </a:p>
        </p:txBody>
      </p:sp>
      <p:graphicFrame>
        <p:nvGraphicFramePr>
          <p:cNvPr id="203780" name="Object 4"/>
          <p:cNvGraphicFramePr>
            <a:graphicFrameLocks noChangeAspect="1"/>
          </p:cNvGraphicFramePr>
          <p:nvPr/>
        </p:nvGraphicFramePr>
        <p:xfrm>
          <a:off x="2971800" y="1905000"/>
          <a:ext cx="5791200" cy="146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Photo Editor Photo" r:id="rId1" imgW="4019550" imgH="1019175" progId="MSPhotoEd.3">
                  <p:embed/>
                </p:oleObj>
              </mc:Choice>
              <mc:Fallback>
                <p:oleObj name="Photo Editor Photo" r:id="rId1" imgW="4019550" imgH="1019175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905000"/>
                        <a:ext cx="5791200" cy="146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781" name="Object 5"/>
          <p:cNvGraphicFramePr>
            <a:graphicFrameLocks noChangeAspect="1"/>
          </p:cNvGraphicFramePr>
          <p:nvPr/>
        </p:nvGraphicFramePr>
        <p:xfrm>
          <a:off x="2514600" y="3581400"/>
          <a:ext cx="708660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Photo Editor Photo" r:id="rId3" imgW="5495925" imgH="1019175" progId="MSPhotoEd.3">
                  <p:embed/>
                </p:oleObj>
              </mc:Choice>
              <mc:Fallback>
                <p:oleObj name="Photo Editor Photo" r:id="rId3" imgW="5495925" imgH="1019175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3581400"/>
                        <a:ext cx="7086600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782" name="Object 6"/>
          <p:cNvGraphicFramePr>
            <a:graphicFrameLocks noChangeAspect="1"/>
          </p:cNvGraphicFramePr>
          <p:nvPr/>
        </p:nvGraphicFramePr>
        <p:xfrm>
          <a:off x="2362200" y="5181601"/>
          <a:ext cx="7391400" cy="1311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Photo Editor Photo" r:id="rId5" imgW="5638800" imgH="1000125" progId="MSPhotoEd.3">
                  <p:embed/>
                </p:oleObj>
              </mc:Choice>
              <mc:Fallback>
                <p:oleObj name="Photo Editor Photo" r:id="rId5" imgW="5638800" imgH="1000125" progId="MSPhotoEd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5181601"/>
                        <a:ext cx="7391400" cy="1311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854" y="0"/>
            <a:ext cx="8720972" cy="676373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926347"/>
          </a:xfrm>
        </p:spPr>
        <p:txBody>
          <a:bodyPr/>
          <a:lstStyle/>
          <a:p>
            <a:r>
              <a:rPr lang="en-US" altLang="en-US" sz="2800" dirty="0">
                <a:latin typeface="Arial" panose="020B0604020202020204" pitchFamily="34" charset="0"/>
              </a:rPr>
              <a:t>(8 x 8) DCT basis functions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endParaRPr lang="en-GB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05832" name="Object 8"/>
          <p:cNvGraphicFramePr>
            <a:graphicFrameLocks noChangeAspect="1"/>
          </p:cNvGraphicFramePr>
          <p:nvPr/>
        </p:nvGraphicFramePr>
        <p:xfrm>
          <a:off x="6730739" y="1389717"/>
          <a:ext cx="4724400" cy="472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Photo Editor Photo" r:id="rId1" imgW="1714500" imgH="1714500" progId="MSPhotoEd.3">
                  <p:embed/>
                </p:oleObj>
              </mc:Choice>
              <mc:Fallback>
                <p:oleObj name="Photo Editor Photo" r:id="rId1" imgW="1714500" imgH="1714500" progId="MSPhotoEd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0739" y="1389717"/>
                        <a:ext cx="4724400" cy="472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838200" y="1859091"/>
            <a:ext cx="482574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rgbClr val="111111"/>
                </a:solidFill>
                <a:latin typeface="Roboto"/>
              </a:rPr>
              <a:t>This transforms the signal in frequency domain.</a:t>
            </a:r>
            <a:endParaRPr lang="en-US" sz="2400" dirty="0">
              <a:solidFill>
                <a:srgbClr val="111111"/>
              </a:solidFill>
              <a:latin typeface="Roboto"/>
            </a:endParaRPr>
          </a:p>
          <a:p>
            <a:pPr algn="just"/>
            <a:r>
              <a:rPr lang="en-US" sz="2400" dirty="0">
                <a:solidFill>
                  <a:srgbClr val="111111"/>
                </a:solidFill>
                <a:latin typeface="Roboto"/>
              </a:rPr>
              <a:t>The authentic and significant feature of discrete cosine transform is it provides higher PSNR.</a:t>
            </a:r>
            <a:endParaRPr lang="en-US" sz="2400" dirty="0">
              <a:solidFill>
                <a:srgbClr val="111111"/>
              </a:solidFill>
              <a:latin typeface="Roboto"/>
            </a:endParaRPr>
          </a:p>
          <a:p>
            <a:pPr algn="just"/>
            <a:r>
              <a:rPr lang="en-US" sz="2400" dirty="0">
                <a:solidFill>
                  <a:srgbClr val="111111"/>
                </a:solidFill>
                <a:latin typeface="Roboto"/>
              </a:rPr>
              <a:t>The performance of proposed technique over existing technique is superior due to discrete cosine transform.</a:t>
            </a:r>
            <a:endParaRPr lang="en-US" sz="2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592" y="600525"/>
            <a:ext cx="6881174" cy="263950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1121789" y="3898136"/>
            <a:ext cx="95587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111111"/>
                </a:solidFill>
                <a:latin typeface="Roboto"/>
              </a:rPr>
              <a:t>PSNR (</a:t>
            </a:r>
            <a:r>
              <a:rPr lang="en-US" dirty="0"/>
              <a:t>Peak signal-to-noise ratio)</a:t>
            </a:r>
            <a:endParaRPr lang="en-US" dirty="0"/>
          </a:p>
          <a:p>
            <a:pPr algn="just"/>
            <a:r>
              <a:rPr lang="en-US" dirty="0"/>
              <a:t>ratio between the maximum possible power of a </a:t>
            </a:r>
            <a:r>
              <a:rPr lang="en-US" dirty="0">
                <a:hlinkClick r:id="rId2" tooltip="Signal (information theory)"/>
              </a:rPr>
              <a:t>signal</a:t>
            </a:r>
            <a:r>
              <a:rPr lang="en-US" dirty="0"/>
              <a:t> and the power of corrupting </a:t>
            </a:r>
            <a:r>
              <a:rPr lang="en-US" dirty="0">
                <a:hlinkClick r:id="rId3" tooltip="Noise"/>
              </a:rPr>
              <a:t>noise</a:t>
            </a:r>
            <a:r>
              <a:rPr lang="en-US" dirty="0"/>
              <a:t> that affects the fidelity of its representation.</a:t>
            </a:r>
            <a:endParaRPr lang="en-US" dirty="0"/>
          </a:p>
          <a:p>
            <a:pPr algn="just"/>
            <a:r>
              <a:rPr lang="en-US" dirty="0"/>
              <a:t>The higher the </a:t>
            </a:r>
            <a:r>
              <a:rPr lang="en-US" b="1" dirty="0"/>
              <a:t>PSNR</a:t>
            </a:r>
            <a:r>
              <a:rPr lang="en-US" dirty="0"/>
              <a:t>, the better the quality of the compressed, or reconstructed </a:t>
            </a:r>
            <a:r>
              <a:rPr lang="en-US" b="1" dirty="0"/>
              <a:t>image</a:t>
            </a:r>
            <a:r>
              <a:rPr lang="en-US" dirty="0"/>
              <a:t>. </a:t>
            </a:r>
            <a:endParaRPr lang="en-US" dirty="0"/>
          </a:p>
          <a:p>
            <a:pPr algn="just"/>
            <a:r>
              <a:rPr lang="en-US" dirty="0"/>
              <a:t>PSNR is most easily defined via the </a:t>
            </a:r>
            <a:r>
              <a:rPr lang="en-US" u="sng" dirty="0"/>
              <a:t>mean squared error</a:t>
            </a:r>
            <a:r>
              <a:rPr lang="en-US" dirty="0"/>
              <a:t> (</a:t>
            </a:r>
            <a:r>
              <a:rPr lang="en-US" i="1" dirty="0"/>
              <a:t>MSE</a:t>
            </a:r>
            <a:r>
              <a:rPr lang="en-US" dirty="0"/>
              <a:t>). Given a noise-free </a:t>
            </a:r>
            <a:r>
              <a:rPr lang="en-US" i="1" dirty="0" err="1"/>
              <a:t>m</a:t>
            </a:r>
            <a:r>
              <a:rPr lang="en-US" dirty="0" err="1"/>
              <a:t>×</a:t>
            </a:r>
            <a:r>
              <a:rPr lang="en-US" i="1" dirty="0" err="1"/>
              <a:t>n</a:t>
            </a:r>
            <a:r>
              <a:rPr lang="en-US" dirty="0"/>
              <a:t> monochrome image </a:t>
            </a:r>
            <a:r>
              <a:rPr lang="en-US" i="1" dirty="0"/>
              <a:t>I</a:t>
            </a:r>
            <a:r>
              <a:rPr lang="en-US" dirty="0"/>
              <a:t> and its noisy approximation </a:t>
            </a:r>
            <a:r>
              <a:rPr lang="en-US" i="1" dirty="0"/>
              <a:t>K</a:t>
            </a:r>
            <a:r>
              <a:rPr lang="en-US" dirty="0"/>
              <a:t>, </a:t>
            </a:r>
            <a:r>
              <a:rPr lang="en-US" i="1" dirty="0"/>
              <a:t>MSE</a:t>
            </a:r>
            <a:r>
              <a:rPr lang="en-US" dirty="0"/>
              <a:t> is defined as:</a:t>
            </a:r>
            <a:endParaRPr lang="en-US" dirty="0"/>
          </a:p>
          <a:p>
            <a:pPr algn="just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21789" y="5773336"/>
            <a:ext cx="9483366" cy="671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charset="0"/>
                <a:ea typeface="Calibri" panose="020F0502020204030204" charset="0"/>
                <a:cs typeface="Times New Roman" panose="02020603050405020304" pitchFamily="18" charset="0"/>
              </a:rPr>
              <a:t>Here, </a:t>
            </a:r>
            <a:r>
              <a:rPr lang="en-US" i="1" dirty="0">
                <a:latin typeface="Calibri" panose="020F0502020204030204" charset="0"/>
                <a:ea typeface="Calibri" panose="020F0502020204030204" charset="0"/>
                <a:cs typeface="Times New Roman" panose="02020603050405020304" pitchFamily="18" charset="0"/>
              </a:rPr>
              <a:t>MAX</a:t>
            </a:r>
            <a:r>
              <a:rPr lang="en-US" i="1" baseline="-25000" dirty="0">
                <a:latin typeface="Calibri" panose="020F0502020204030204" charset="0"/>
                <a:ea typeface="Calibri" panose="020F0502020204030204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alibri" panose="020F0502020204030204" charset="0"/>
                <a:ea typeface="Calibri" panose="020F0502020204030204" charset="0"/>
                <a:cs typeface="Times New Roman" panose="02020603050405020304" pitchFamily="18" charset="0"/>
              </a:rPr>
              <a:t> is the maximum possible pixel value of the image. When the pixels are represented using 8 bits per sample, this is 255. </a:t>
            </a:r>
            <a:endParaRPr lang="en-US" dirty="0">
              <a:latin typeface="Calibri" panose="020F0502020204030204" charset="0"/>
              <a:ea typeface="Calibri" panose="020F050202020403020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6"/>
            <a:ext cx="10515600" cy="775517"/>
          </a:xfrm>
        </p:spPr>
        <p:txBody>
          <a:bodyPr/>
          <a:lstStyle/>
          <a:p>
            <a:r>
              <a:rPr lang="en-US" altLang="en-US" sz="2800" dirty="0"/>
              <a:t>Properties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endParaRPr lang="en-GB" altLang="en-US" dirty="0">
              <a:solidFill>
                <a:schemeClr val="tx1"/>
              </a:solidFill>
            </a:endParaRPr>
          </a:p>
        </p:txBody>
      </p:sp>
      <p:sp>
        <p:nvSpPr>
          <p:cNvPr id="207875" name="Rectangle 3"/>
          <p:cNvSpPr>
            <a:spLocks noChangeArrowheads="1"/>
          </p:cNvSpPr>
          <p:nvPr>
            <p:ph type="body" idx="1"/>
          </p:nvPr>
        </p:nvSpPr>
        <p:spPr>
          <a:xfrm>
            <a:off x="2057400" y="1524000"/>
            <a:ext cx="8305800" cy="914400"/>
          </a:xfrm>
        </p:spPr>
        <p:txBody>
          <a:bodyPr/>
          <a:lstStyle/>
          <a:p>
            <a:pPr marL="609600" indent="-609600">
              <a:spcBef>
                <a:spcPts val="500"/>
              </a:spcBef>
              <a:spcAft>
                <a:spcPts val="500"/>
              </a:spcAft>
            </a:pPr>
            <a:r>
              <a:rPr lang="en-US" altLang="en-US" sz="2000" dirty="0"/>
              <a:t>DCT is like FFT, but can approximate linear signals well with few coefficients</a:t>
            </a:r>
            <a:endParaRPr lang="en-GB" altLang="en-US" sz="2000" dirty="0"/>
          </a:p>
        </p:txBody>
      </p:sp>
      <p:graphicFrame>
        <p:nvGraphicFramePr>
          <p:cNvPr id="207876" name="Object 4"/>
          <p:cNvGraphicFramePr>
            <a:graphicFrameLocks noChangeAspect="1"/>
          </p:cNvGraphicFramePr>
          <p:nvPr/>
        </p:nvGraphicFramePr>
        <p:xfrm>
          <a:off x="2667000" y="2438401"/>
          <a:ext cx="6781800" cy="418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Photo Editor Photo" r:id="rId1" imgW="4210050" imgH="2600325" progId="MSPhotoEd.3">
                  <p:embed/>
                </p:oleObj>
              </mc:Choice>
              <mc:Fallback>
                <p:oleObj name="Photo Editor Photo" r:id="rId1" imgW="4210050" imgH="2600325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2438401"/>
                        <a:ext cx="6781800" cy="4189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429000"/>
            <a:ext cx="10515600" cy="28783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[-4.2662500e+02, -4.0683823e+01,  1.5374504e+01,  1.4694376e+01, -6.1250000e+00,  8.6246281e+00, -8.9390097e+00, -4.5308480e-01],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[-1.5785168e+01, -3.3151827e+00,  1.9363781e+01,  7.5779009e+00, 5.3591881e+00, -3.6367449e-01, -5.2817518e-01,  4.8575968e-01],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[-5.5480852e+00, -9.2871256e+00,  3.6579320e+00, -4.7509637e+00, 7.6432285e+00, -1.1625942e+00,  1.8687183e+00, -1.4171985e-01],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[ 2.8853426e+00,  9.3085260e+00, -8.6005859e+00,  1.4271710e+00, 2.2666745e+00, -4.8465103e-01,  4.0271923e-01, -5.8980358e-01],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[-1.2500000e-01,  8.8876476e+00, -2.8021472e-02, -1.0007567e+00, -1.2500000e-01, -1.2700291e+00, -3.9429021e-01,  1.2580674e+00],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[-6.5984356e-01, -7.0869727e+00,  2.6922369e-01,  1.3689023e+00, 2.7438146e-01,  9.0595618e-02, -1.6873838e-02,  3.5555437e-02],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[-1.9914424e-03, -3.2623537e-02, -6.3128221e-01, -7.3771930e-01, 4.8714489e-01, -3.4994736e-01, -4.0793213e-01,  1.1472439e-01],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[ 7.3529854e-02, -6.6068667e-01,  4.4048622e-01,  6.3664526e-01, 5.9226837e-02,  2.5467762e-01, -1.1139845e+00,  1.2974157e+00]</a:t>
            </a:r>
            <a:endParaRPr lang="en-US" sz="1400" dirty="0"/>
          </a:p>
        </p:txBody>
      </p:sp>
      <p:sp>
        <p:nvSpPr>
          <p:cNvPr id="4" name="Content Placeholder 2"/>
          <p:cNvSpPr txBox="1"/>
          <p:nvPr/>
        </p:nvSpPr>
        <p:spPr>
          <a:xfrm>
            <a:off x="4031529" y="430423"/>
            <a:ext cx="3679596" cy="244475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[-54., -62., -69., -64., -58., -54., -46., -46.],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[-54., -62., -69., -64., -60., -52., -43., -44.],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[-56., -62., -69., -64., -58., -50., -38., -43.],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[-54., -56., -62., -60., -56., -48., -41., -50.],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[-52., -50., -54., -54., -52., -48., -44., -58.],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[-58., -54., -54., -50., -50., -44., -43., -54.],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[-62., -60., -58., -52., -50., -44., -39., -46.],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[-60., -58., -56., -52., -52., -50., -43., -44.]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4575757" y="6122685"/>
            <a:ext cx="1683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/>
              <a:t>DCT Coefficient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935547" y="2782756"/>
            <a:ext cx="16462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/>
              <a:t>Normalized 8x8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DCT Coefficient Quantization</a:t>
            </a:r>
            <a:endParaRPr lang="en-US" altLang="en-US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en-US" altLang="en-US" sz="1800" i="1" dirty="0"/>
          </a:p>
          <a:p>
            <a:pPr>
              <a:lnSpc>
                <a:spcPct val="90000"/>
              </a:lnSpc>
            </a:pPr>
            <a:endParaRPr lang="en-US" altLang="en-US" sz="1800" i="1" dirty="0"/>
          </a:p>
          <a:p>
            <a:pPr>
              <a:lnSpc>
                <a:spcPct val="90000"/>
              </a:lnSpc>
            </a:pPr>
            <a:endParaRPr lang="en-US" altLang="en-US" sz="1800" i="1" dirty="0"/>
          </a:p>
          <a:p>
            <a:pPr>
              <a:lnSpc>
                <a:spcPct val="90000"/>
              </a:lnSpc>
            </a:pPr>
            <a:r>
              <a:rPr lang="en-US" altLang="en-US" dirty="0"/>
              <a:t>F(u, v) represents a DCT coefficient, Q(u, v) is a “quantization matrix” entry, and represents the </a:t>
            </a:r>
            <a:r>
              <a:rPr lang="en-US" altLang="en-US" i="1" dirty="0"/>
              <a:t>quantized DCT coefficients </a:t>
            </a:r>
            <a:r>
              <a:rPr lang="en-US" altLang="en-US" dirty="0"/>
              <a:t>which JPEG will use in the succeeding entropy coding.</a:t>
            </a:r>
            <a:endParaRPr lang="en-US" altLang="en-US" dirty="0"/>
          </a:p>
          <a:p>
            <a:pPr lvl="1">
              <a:lnSpc>
                <a:spcPct val="90000"/>
              </a:lnSpc>
            </a:pPr>
            <a:r>
              <a:rPr lang="en-US" altLang="en-US" sz="1800" dirty="0"/>
              <a:t>The quantization step is the main source for loss in JPEG compression.</a:t>
            </a:r>
            <a:endParaRPr lang="en-US" altLang="en-US" sz="1800" dirty="0"/>
          </a:p>
          <a:p>
            <a:pPr lvl="1">
              <a:lnSpc>
                <a:spcPct val="90000"/>
              </a:lnSpc>
            </a:pPr>
            <a:r>
              <a:rPr lang="en-US" altLang="en-US" sz="1800" dirty="0"/>
              <a:t>The entries of </a:t>
            </a:r>
            <a:r>
              <a:rPr lang="en-US" altLang="en-US" sz="1800" i="1" dirty="0"/>
              <a:t>Q</a:t>
            </a:r>
            <a:r>
              <a:rPr lang="en-US" altLang="en-US" sz="1800" dirty="0"/>
              <a:t>(</a:t>
            </a:r>
            <a:r>
              <a:rPr lang="en-US" altLang="en-US" sz="1800" i="1" dirty="0"/>
              <a:t>u, v</a:t>
            </a:r>
            <a:r>
              <a:rPr lang="en-US" altLang="en-US" sz="1800" dirty="0"/>
              <a:t>) tend to have larger values towards the lower right corner. This aims to introduce more loss at the higher spatial frequencies - a practice supported by Observations 1 and 2.</a:t>
            </a:r>
            <a:endParaRPr lang="en-US" altLang="en-US" sz="1800" dirty="0"/>
          </a:p>
          <a:p>
            <a:pPr lvl="1">
              <a:lnSpc>
                <a:spcPct val="90000"/>
              </a:lnSpc>
            </a:pPr>
            <a:r>
              <a:rPr lang="en-US" altLang="en-US" sz="1800" dirty="0"/>
              <a:t>Table 9.1 and 9.2 show the default </a:t>
            </a:r>
            <a:r>
              <a:rPr lang="en-US" altLang="en-US" sz="1800" i="1" dirty="0"/>
              <a:t>Q</a:t>
            </a:r>
            <a:r>
              <a:rPr lang="en-US" altLang="en-US" sz="1800" dirty="0"/>
              <a:t>(</a:t>
            </a:r>
            <a:r>
              <a:rPr lang="en-US" altLang="en-US" sz="1800" i="1" dirty="0"/>
              <a:t>u, v</a:t>
            </a:r>
            <a:r>
              <a:rPr lang="en-US" altLang="en-US" sz="1800" dirty="0"/>
              <a:t>) values obtained from</a:t>
            </a:r>
            <a:endParaRPr lang="en-US" altLang="en-US" sz="1800" dirty="0"/>
          </a:p>
          <a:p>
            <a:pPr lvl="1">
              <a:lnSpc>
                <a:spcPct val="90000"/>
              </a:lnSpc>
              <a:buFont typeface="ZapfDingbats" pitchFamily="82" charset="2"/>
              <a:buNone/>
            </a:pPr>
            <a:r>
              <a:rPr lang="en-US" altLang="en-US" sz="1800" dirty="0"/>
              <a:t>     psychophysical studies with the goal of maximizing the compression ratio while minimizing perceptual losses in JPEG images.</a:t>
            </a:r>
            <a:endParaRPr lang="en-US" altLang="en-US" sz="1800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88" y="1804989"/>
            <a:ext cx="3509963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00" y="846201"/>
            <a:ext cx="11298399" cy="500784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</a:rPr>
              <a:t>Purpose of quantization </a:t>
            </a:r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 algn="just"/>
            <a:r>
              <a:rPr lang="en-US" altLang="en-US" dirty="0">
                <a:latin typeface="Times New Roman" panose="02020603050405020304" pitchFamily="18" charset="0"/>
              </a:rPr>
              <a:t>reduce the total number of bits needed for a compressed image.</a:t>
            </a:r>
            <a:endParaRPr lang="en-US" altLang="en-US" dirty="0">
              <a:latin typeface="Times New Roman" panose="02020603050405020304" pitchFamily="18" charset="0"/>
            </a:endParaRPr>
          </a:p>
          <a:p>
            <a:pPr algn="just"/>
            <a:r>
              <a:rPr lang="en-US" altLang="en-US" dirty="0">
                <a:latin typeface="Times New Roman" panose="02020603050405020304" pitchFamily="18" charset="0"/>
              </a:rPr>
              <a:t>Low-frequency coefficients usually have more energy than high-frequency coefficients </a:t>
            </a:r>
            <a:endParaRPr lang="en-US" altLang="en-US" dirty="0">
              <a:latin typeface="Times New Roman" panose="02020603050405020304" pitchFamily="18" charset="0"/>
            </a:endParaRPr>
          </a:p>
          <a:p>
            <a:pPr lvl="1" algn="just"/>
            <a:r>
              <a:rPr lang="en-US" altLang="en-US" dirty="0">
                <a:latin typeface="Times New Roman" panose="02020603050405020304" pitchFamily="18" charset="0"/>
              </a:rPr>
              <a:t>Low-frequency coefficients require small quantization values.</a:t>
            </a:r>
            <a:endParaRPr lang="en-US" altLang="en-US" dirty="0">
              <a:latin typeface="Times New Roman" panose="02020603050405020304" pitchFamily="18" charset="0"/>
            </a:endParaRPr>
          </a:p>
          <a:p>
            <a:pPr algn="just"/>
            <a:r>
              <a:rPr lang="en-US" altLang="en-US" dirty="0">
                <a:latin typeface="Times New Roman" panose="02020603050405020304" pitchFamily="18" charset="0"/>
              </a:rPr>
              <a:t>The human visual system is more sensitive to low frequencies </a:t>
            </a:r>
            <a:endParaRPr lang="en-US" altLang="en-US" dirty="0">
              <a:latin typeface="Times New Roman" panose="02020603050405020304" pitchFamily="18" charset="0"/>
            </a:endParaRPr>
          </a:p>
          <a:p>
            <a:pPr lvl="1" algn="just"/>
            <a:r>
              <a:rPr lang="en-US" altLang="en-US" dirty="0">
                <a:latin typeface="Times New Roman" panose="02020603050405020304" pitchFamily="18" charset="0"/>
              </a:rPr>
              <a:t>Low-frequency coefficients require small quantization values.</a:t>
            </a:r>
            <a:endParaRPr lang="en-US" altLang="en-US" dirty="0">
              <a:latin typeface="Times New Roman" panose="02020603050405020304" pitchFamily="18" charset="0"/>
            </a:endParaRPr>
          </a:p>
          <a:p>
            <a:pPr algn="just"/>
            <a:r>
              <a:rPr lang="en-US" altLang="en-US" dirty="0">
                <a:latin typeface="Times New Roman" panose="02020603050405020304" pitchFamily="18" charset="0"/>
              </a:rPr>
              <a:t>The human visual system is more sensitive to luminance than chrominance</a:t>
            </a:r>
            <a:endParaRPr lang="en-US" altLang="en-US" dirty="0">
              <a:latin typeface="Times New Roman" panose="02020603050405020304" pitchFamily="18" charset="0"/>
            </a:endParaRPr>
          </a:p>
          <a:p>
            <a:pPr lvl="1" algn="just"/>
            <a:r>
              <a:rPr lang="en-US" altLang="en-US" dirty="0">
                <a:latin typeface="Times New Roman" panose="02020603050405020304" pitchFamily="18" charset="0"/>
              </a:rPr>
              <a:t>Luminance channels requires smaller quantization values than chrominance channels</a:t>
            </a:r>
            <a:endParaRPr lang="en-US" altLang="en-US" dirty="0">
              <a:latin typeface="Times New Roman" panose="02020603050405020304" pitchFamily="18" charset="0"/>
            </a:endParaRPr>
          </a:p>
          <a:p>
            <a:pPr algn="just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u="none"/>
              <a:t>The JPEG Standard</a:t>
            </a:r>
            <a:endParaRPr lang="en-US" altLang="en-US" b="1" u="non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/>
              <a:t>JPEG is an image compression standard that was developed by the “Joint Photographic Experts Group”. JPEG was formally accepted as an international standard in 1992.</a:t>
            </a:r>
            <a:endParaRPr lang="en-US" altLang="en-US" sz="2000" dirty="0"/>
          </a:p>
          <a:p>
            <a:r>
              <a:rPr lang="en-US" altLang="en-US" sz="2000" dirty="0"/>
              <a:t>JPEG is a </a:t>
            </a:r>
            <a:r>
              <a:rPr lang="en-US" altLang="en-US" sz="2000" b="1" dirty="0"/>
              <a:t>lossy </a:t>
            </a:r>
            <a:r>
              <a:rPr lang="en-US" altLang="en-US" sz="2000" dirty="0"/>
              <a:t>image compression method. It employs a </a:t>
            </a:r>
            <a:r>
              <a:rPr lang="en-US" altLang="en-US" sz="2000" b="1" dirty="0"/>
              <a:t>transform coding </a:t>
            </a:r>
            <a:r>
              <a:rPr lang="en-US" altLang="en-US" sz="2000" dirty="0"/>
              <a:t>method using the DCT (</a:t>
            </a:r>
            <a:r>
              <a:rPr lang="en-US" altLang="en-US" sz="2000" i="1" dirty="0"/>
              <a:t>Discrete Cosine Transform</a:t>
            </a:r>
            <a:r>
              <a:rPr lang="en-US" altLang="en-US" sz="2000" dirty="0"/>
              <a:t>).</a:t>
            </a:r>
            <a:endParaRPr lang="en-US" altLang="en-US" sz="2000" dirty="0"/>
          </a:p>
          <a:p>
            <a:r>
              <a:rPr lang="en-US" altLang="en-US" sz="2000" i="1" dirty="0"/>
              <a:t> </a:t>
            </a:r>
            <a:r>
              <a:rPr lang="en-US" altLang="en-US" sz="2000" dirty="0"/>
              <a:t>An image is a function of </a:t>
            </a:r>
            <a:r>
              <a:rPr lang="en-US" altLang="en-US" sz="2000" i="1" dirty="0" err="1"/>
              <a:t>i</a:t>
            </a:r>
            <a:r>
              <a:rPr lang="en-US" altLang="en-US" sz="2000" i="1" dirty="0"/>
              <a:t> </a:t>
            </a:r>
            <a:r>
              <a:rPr lang="en-US" altLang="en-US" sz="2000" dirty="0"/>
              <a:t>and </a:t>
            </a:r>
            <a:r>
              <a:rPr lang="en-US" altLang="en-US" sz="2000" i="1" dirty="0"/>
              <a:t>j </a:t>
            </a:r>
            <a:r>
              <a:rPr lang="en-US" altLang="en-US" sz="2000" dirty="0"/>
              <a:t>(or conventionally </a:t>
            </a:r>
            <a:r>
              <a:rPr lang="en-US" altLang="en-US" sz="2000" i="1" dirty="0"/>
              <a:t>x </a:t>
            </a:r>
            <a:r>
              <a:rPr lang="en-US" altLang="en-US" sz="2000" dirty="0"/>
              <a:t>and </a:t>
            </a:r>
            <a:r>
              <a:rPr lang="en-US" altLang="en-US" sz="2000" i="1" dirty="0"/>
              <a:t>y</a:t>
            </a:r>
            <a:r>
              <a:rPr lang="en-US" altLang="en-US" sz="2000" dirty="0"/>
              <a:t>) in the </a:t>
            </a:r>
            <a:r>
              <a:rPr lang="en-US" altLang="en-US" sz="2000" i="1" dirty="0"/>
              <a:t>spatial domain</a:t>
            </a:r>
            <a:r>
              <a:rPr lang="en-US" altLang="en-US" sz="2000" dirty="0"/>
              <a:t>. </a:t>
            </a:r>
            <a:endParaRPr lang="en-US" altLang="en-US" sz="2000" dirty="0"/>
          </a:p>
          <a:p>
            <a:r>
              <a:rPr lang="en-US" altLang="en-US" sz="2000" dirty="0"/>
              <a:t>The 2D DCT is used as one step in JPEG in order to yield a</a:t>
            </a:r>
            <a:endParaRPr lang="en-US" altLang="en-US" sz="2000" dirty="0"/>
          </a:p>
          <a:p>
            <a:pPr>
              <a:buFont typeface="ZapfDingbats" pitchFamily="82" charset="2"/>
              <a:buNone/>
            </a:pPr>
            <a:r>
              <a:rPr lang="en-US" altLang="en-US" sz="2000" dirty="0"/>
              <a:t>     frequency response which is a function </a:t>
            </a:r>
            <a:r>
              <a:rPr lang="en-US" altLang="en-US" sz="2000" i="1" dirty="0"/>
              <a:t>F</a:t>
            </a:r>
            <a:r>
              <a:rPr lang="en-US" altLang="en-US" sz="2000" dirty="0"/>
              <a:t>(</a:t>
            </a:r>
            <a:r>
              <a:rPr lang="en-US" altLang="en-US" sz="2000" i="1" dirty="0"/>
              <a:t>u, v</a:t>
            </a:r>
            <a:r>
              <a:rPr lang="en-US" altLang="en-US" sz="2000" dirty="0"/>
              <a:t>) in the </a:t>
            </a:r>
            <a:r>
              <a:rPr lang="en-US" altLang="en-US" sz="2000" i="1" dirty="0"/>
              <a:t>spatial</a:t>
            </a:r>
            <a:endParaRPr lang="en-US" altLang="en-US" sz="2000" i="1" dirty="0"/>
          </a:p>
          <a:p>
            <a:pPr>
              <a:buFont typeface="ZapfDingbats" pitchFamily="82" charset="2"/>
              <a:buNone/>
            </a:pPr>
            <a:r>
              <a:rPr lang="en-US" altLang="en-US" sz="2000" i="1" dirty="0"/>
              <a:t>     frequency domain</a:t>
            </a:r>
            <a:r>
              <a:rPr lang="en-US" altLang="en-US" sz="2000" dirty="0"/>
              <a:t>, indexed by two integers </a:t>
            </a:r>
            <a:r>
              <a:rPr lang="en-US" altLang="en-US" sz="2000" i="1" dirty="0"/>
              <a:t>u </a:t>
            </a:r>
            <a:r>
              <a:rPr lang="en-US" altLang="en-US" sz="2000" dirty="0"/>
              <a:t>and </a:t>
            </a:r>
            <a:r>
              <a:rPr lang="en-US" altLang="en-US" sz="2000" i="1" dirty="0"/>
              <a:t>v</a:t>
            </a:r>
            <a:r>
              <a:rPr lang="en-US" altLang="en-US" sz="2000" dirty="0"/>
              <a:t>.</a:t>
            </a:r>
            <a:endParaRPr lang="en-US" altLang="en-US"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DCT Coefficient Quantization</a:t>
            </a:r>
            <a:endParaRPr lang="en-US" alt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</a:rPr>
              <a:t>To change the compression ratio</a:t>
            </a:r>
            <a:endParaRPr lang="en-US" altLang="en-US" dirty="0">
              <a:latin typeface="Times New Roman" panose="02020603050405020304" pitchFamily="18" charset="0"/>
            </a:endParaRPr>
          </a:p>
          <a:p>
            <a:pPr lvl="1"/>
            <a:r>
              <a:rPr lang="en-US" altLang="en-US" dirty="0">
                <a:latin typeface="Times New Roman" panose="02020603050405020304" pitchFamily="18" charset="0"/>
              </a:rPr>
              <a:t>Simply by multiplicatively scaling the numbers in the Q(</a:t>
            </a:r>
            <a:r>
              <a:rPr lang="en-US" altLang="en-US" dirty="0" err="1">
                <a:latin typeface="Times New Roman" panose="02020603050405020304" pitchFamily="18" charset="0"/>
              </a:rPr>
              <a:t>u,v</a:t>
            </a:r>
            <a:r>
              <a:rPr lang="en-US" altLang="en-US" dirty="0">
                <a:latin typeface="Times New Roman" panose="02020603050405020304" pitchFamily="18" charset="0"/>
              </a:rPr>
              <a:t>) matrix.</a:t>
            </a:r>
            <a:endParaRPr lang="en-US" altLang="en-US" dirty="0">
              <a:latin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</a:rPr>
              <a:t>Quality factor</a:t>
            </a:r>
            <a:endParaRPr lang="en-US" altLang="en-US" dirty="0">
              <a:latin typeface="Times New Roman" panose="02020603050405020304" pitchFamily="18" charset="0"/>
            </a:endParaRPr>
          </a:p>
          <a:p>
            <a:pPr lvl="1"/>
            <a:r>
              <a:rPr lang="en-US" altLang="en-US" dirty="0">
                <a:latin typeface="Times New Roman" panose="02020603050405020304" pitchFamily="18" charset="0"/>
              </a:rPr>
              <a:t>A user choice offered in every JPEG implementation</a:t>
            </a:r>
            <a:endParaRPr lang="en-US" altLang="en-US" dirty="0">
              <a:latin typeface="Times New Roman" panose="02020603050405020304" pitchFamily="18" charset="0"/>
            </a:endParaRPr>
          </a:p>
          <a:p>
            <a:pPr lvl="1"/>
            <a:r>
              <a:rPr lang="en-US" altLang="en-US" dirty="0">
                <a:latin typeface="Times New Roman" panose="02020603050405020304" pitchFamily="18" charset="0"/>
              </a:rPr>
              <a:t>Linearly tied to the scaling factor</a:t>
            </a:r>
            <a:endParaRPr lang="en-US" altLang="en-US" dirty="0">
              <a:latin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</a:rPr>
              <a:t>JPEG also allows custom quantization tables to be specified and put in the header. </a:t>
            </a:r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DCT Coefficient Quantization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</a:rPr>
              <a:t>f(</a:t>
            </a:r>
            <a:r>
              <a:rPr lang="en-US" altLang="en-US" dirty="0" err="1">
                <a:latin typeface="Times New Roman" panose="02020603050405020304" pitchFamily="18" charset="0"/>
              </a:rPr>
              <a:t>i,j</a:t>
            </a:r>
            <a:r>
              <a:rPr lang="en-US" altLang="en-US" dirty="0">
                <a:latin typeface="Times New Roman" panose="02020603050405020304" pitchFamily="18" charset="0"/>
              </a:rPr>
              <a:t>) 	– block image</a:t>
            </a:r>
            <a:endParaRPr lang="en-US" altLang="en-US" dirty="0">
              <a:latin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</a:rPr>
              <a:t>F(</a:t>
            </a:r>
            <a:r>
              <a:rPr lang="en-US" altLang="en-US" dirty="0" err="1">
                <a:latin typeface="Times New Roman" panose="02020603050405020304" pitchFamily="18" charset="0"/>
              </a:rPr>
              <a:t>u,v</a:t>
            </a:r>
            <a:r>
              <a:rPr lang="en-US" altLang="en-US" dirty="0">
                <a:latin typeface="Times New Roman" panose="02020603050405020304" pitchFamily="18" charset="0"/>
              </a:rPr>
              <a:t>) 	- DCT coefficients for each block</a:t>
            </a:r>
            <a:endParaRPr lang="en-US" altLang="en-US" dirty="0">
              <a:latin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</a:rPr>
              <a:t>Q(</a:t>
            </a:r>
            <a:r>
              <a:rPr lang="en-US" altLang="en-US" dirty="0" err="1">
                <a:latin typeface="Times New Roman" panose="02020603050405020304" pitchFamily="18" charset="0"/>
              </a:rPr>
              <a:t>u,v</a:t>
            </a:r>
            <a:r>
              <a:rPr lang="en-US" altLang="en-US" dirty="0">
                <a:latin typeface="Times New Roman" panose="02020603050405020304" pitchFamily="18" charset="0"/>
              </a:rPr>
              <a:t>)	- Quantization matrix entry</a:t>
            </a:r>
            <a:endParaRPr lang="en-US" altLang="en-US" dirty="0">
              <a:latin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</a:rPr>
              <a:t>		- quantized DCT coefficients</a:t>
            </a:r>
            <a:endParaRPr lang="en-US" altLang="en-US" dirty="0">
              <a:latin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</a:rPr>
              <a:t>                    - de-quantized DCT coefficients</a:t>
            </a:r>
            <a:endParaRPr lang="en-US" altLang="en-US" dirty="0">
              <a:latin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</a:rPr>
              <a:t>                    - reconstructed image block</a:t>
            </a:r>
            <a:endParaRPr lang="en-US" altLang="en-US" dirty="0">
              <a:latin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</a:rPr>
              <a:t> e(</a:t>
            </a:r>
            <a:r>
              <a:rPr lang="en-US" altLang="en-US" dirty="0" err="1">
                <a:latin typeface="Times New Roman" panose="02020603050405020304" pitchFamily="18" charset="0"/>
              </a:rPr>
              <a:t>i,j</a:t>
            </a:r>
            <a:r>
              <a:rPr lang="en-US" altLang="en-US" dirty="0">
                <a:latin typeface="Times New Roman" panose="02020603050405020304" pitchFamily="18" charset="0"/>
              </a:rPr>
              <a:t>) 	- error </a:t>
            </a:r>
            <a:endParaRPr lang="en-US" altLang="en-US" dirty="0">
              <a:latin typeface="Times New Roman" panose="02020603050405020304" pitchFamily="18" charset="0"/>
            </a:endParaRPr>
          </a:p>
          <a:p>
            <a:pPr lvl="4">
              <a:buFontTx/>
              <a:buNone/>
            </a:pPr>
            <a:endParaRPr lang="en-US" altLang="en-US" dirty="0"/>
          </a:p>
          <a:p>
            <a:endParaRPr lang="en-US" altLang="en-US" dirty="0">
              <a:latin typeface="Times New Roman" panose="02020603050405020304" pitchFamily="18" charset="0"/>
            </a:endParaRPr>
          </a:p>
          <a:p>
            <a:endParaRPr lang="en-US" altLang="en-US" dirty="0">
              <a:latin typeface="Times New Roman" panose="02020603050405020304" pitchFamily="18" charset="0"/>
            </a:endParaRP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788" y="3837782"/>
            <a:ext cx="819150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638" y="3303588"/>
            <a:ext cx="93345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694" y="4347370"/>
            <a:ext cx="908050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DCT Coefficient Quantization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Figure 9.2, an image block is chosen at the area where the luminance values change smoothly.</a:t>
            </a:r>
            <a:endParaRPr lang="en-US" altLang="en-US">
              <a:latin typeface="Times New Roman" panose="02020603050405020304" pitchFamily="18" charset="0"/>
            </a:endParaRPr>
          </a:p>
          <a:p>
            <a:pPr lvl="1"/>
            <a:r>
              <a:rPr lang="en-US" altLang="en-US">
                <a:latin typeface="Times New Roman" panose="02020603050405020304" pitchFamily="18" charset="0"/>
              </a:rPr>
              <a:t>Contains few high-spatial-frequency changes</a:t>
            </a:r>
            <a:endParaRPr lang="en-US" altLang="en-US">
              <a:latin typeface="Times New Roman" panose="02020603050405020304" pitchFamily="18" charset="0"/>
            </a:endParaRPr>
          </a:p>
          <a:p>
            <a:pPr lvl="1"/>
            <a:r>
              <a:rPr lang="en-US" altLang="en-US">
                <a:latin typeface="Times New Roman" panose="02020603050405020304" pitchFamily="18" charset="0"/>
              </a:rPr>
              <a:t>Most of the DCT coefficients have small magnitudes</a:t>
            </a:r>
            <a:endParaRPr lang="en-US" altLang="en-US">
              <a:latin typeface="Times New Roman" panose="02020603050405020304" pitchFamily="18" charset="0"/>
            </a:endParaRPr>
          </a:p>
          <a:p>
            <a:r>
              <a:rPr lang="en-US" altLang="en-US">
                <a:latin typeface="Times New Roman" panose="02020603050405020304" pitchFamily="18" charset="0"/>
              </a:rPr>
              <a:t>Figure 9.3, the image block chosen has rapidly changing luminance</a:t>
            </a:r>
            <a:endParaRPr lang="en-US" altLang="en-US">
              <a:latin typeface="Times New Roman" panose="02020603050405020304" pitchFamily="18" charset="0"/>
            </a:endParaRPr>
          </a:p>
          <a:p>
            <a:pPr lvl="1"/>
            <a:r>
              <a:rPr lang="en-US" altLang="en-US">
                <a:latin typeface="Times New Roman" panose="02020603050405020304" pitchFamily="18" charset="0"/>
              </a:rPr>
              <a:t>Many more AC components have large magnitudes</a:t>
            </a:r>
            <a:endParaRPr lang="en-US" altLang="en-US">
              <a:latin typeface="Times New Roman" panose="02020603050405020304" pitchFamily="18" charset="0"/>
            </a:endParaRPr>
          </a:p>
          <a:p>
            <a:pPr lvl="1"/>
            <a:r>
              <a:rPr lang="en-US" altLang="en-US">
                <a:latin typeface="Times New Roman" panose="02020603050405020304" pitchFamily="18" charset="0"/>
              </a:rPr>
              <a:t>The error e is larger than in Figure 9.2</a:t>
            </a:r>
            <a:endParaRPr lang="en-US" altLang="en-US">
              <a:latin typeface="Times New Roman" panose="02020603050405020304" pitchFamily="18" charset="0"/>
            </a:endParaRPr>
          </a:p>
          <a:p>
            <a:pPr lvl="1"/>
            <a:r>
              <a:rPr lang="en-US" altLang="en-US">
                <a:latin typeface="Times New Roman" panose="02020603050405020304" pitchFamily="18" charset="0"/>
              </a:rPr>
              <a:t>JPEG introduce more loss if the image has quickly changing details.</a:t>
            </a:r>
            <a:endParaRPr lang="en-US" altLang="en-US">
              <a:latin typeface="Times New Roman" panose="02020603050405020304" pitchFamily="18" charset="0"/>
            </a:endParaRPr>
          </a:p>
          <a:p>
            <a:pPr lvl="1"/>
            <a:endParaRPr lang="en-US" altLang="en-US">
              <a:latin typeface="Times New Roman" panose="02020603050405020304" pitchFamily="18" charset="0"/>
            </a:endParaRP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017" y="645702"/>
            <a:ext cx="8242632" cy="5679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575" y="742951"/>
            <a:ext cx="8070850" cy="537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Zig-zag Scan</a:t>
            </a:r>
            <a:endParaRPr lang="en-US" altLang="en-US" sz="2800"/>
          </a:p>
        </p:txBody>
      </p:sp>
      <p:pic>
        <p:nvPicPr>
          <p:cNvPr id="21507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1406525"/>
            <a:ext cx="7923212" cy="483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Zig-zag Scan</a:t>
            </a:r>
            <a:endParaRPr lang="en-US" altLang="en-US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Zig-zag Scan turns the 8 x 8 matrix into a 64-vector.</a:t>
            </a:r>
            <a:endParaRPr lang="en-US" altLang="en-US"/>
          </a:p>
          <a:p>
            <a:r>
              <a:rPr lang="en-US" altLang="en-US"/>
              <a:t>Most image blocks tend to have small high-spatial-frequency components, which are zeroed out by quantization. </a:t>
            </a:r>
            <a:endParaRPr lang="en-US" altLang="en-US"/>
          </a:p>
          <a:p>
            <a:r>
              <a:rPr lang="en-US" altLang="en-US"/>
              <a:t>Zig-zag scan order concatenates long runs of zeros. </a:t>
            </a:r>
            <a:endParaRPr lang="en-US" altLang="en-US"/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812" y="3739874"/>
            <a:ext cx="3848100" cy="264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Preparation for Entropy Coding – run-length coding on ACs</a:t>
            </a:r>
            <a:endParaRPr lang="en-US" altLang="en-US" sz="2800" dirty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The zigzag scan order has a good chance of concatenating long runs of zeros. </a:t>
            </a:r>
            <a:endParaRPr lang="en-US" altLang="en-US" dirty="0"/>
          </a:p>
          <a:p>
            <a:r>
              <a:rPr lang="en-US" altLang="en-US" dirty="0"/>
              <a:t>For example,              in Figure 9.2 will be turned into</a:t>
            </a:r>
            <a:endParaRPr lang="en-US" altLang="en-US" dirty="0"/>
          </a:p>
          <a:p>
            <a:pPr>
              <a:buFont typeface="ZapfDingbats" pitchFamily="82" charset="2"/>
              <a:buNone/>
            </a:pPr>
            <a:r>
              <a:rPr lang="en-US" altLang="en-US" dirty="0"/>
              <a:t>    (32, 6, -1, -1, 0, -1, 0,0,0,-1, 0,0, 1, 0,0, …, 0)</a:t>
            </a:r>
            <a:endParaRPr lang="en-US" altLang="en-US" dirty="0"/>
          </a:p>
          <a:p>
            <a:r>
              <a:rPr lang="en-US" altLang="en-US" dirty="0"/>
              <a:t>Replace values by a pair (RUNGLENGTH, VALUE) for each run of zeros in the AC coefficients.</a:t>
            </a:r>
            <a:endParaRPr lang="en-US" altLang="en-US" dirty="0"/>
          </a:p>
          <a:p>
            <a:pPr lvl="1"/>
            <a:r>
              <a:rPr lang="en-US" altLang="en-US" dirty="0"/>
              <a:t>RUNLENGTH is the number of zeros in the run</a:t>
            </a:r>
            <a:endParaRPr lang="en-US" altLang="en-US" dirty="0"/>
          </a:p>
          <a:p>
            <a:pPr lvl="1"/>
            <a:r>
              <a:rPr lang="en-US" altLang="en-US" dirty="0"/>
              <a:t>VALUE is the next nonzero coefficient. </a:t>
            </a:r>
            <a:endParaRPr lang="en-US" altLang="en-US" dirty="0"/>
          </a:p>
          <a:p>
            <a:pPr lvl="1"/>
            <a:r>
              <a:rPr lang="en-US" altLang="en-US" dirty="0"/>
              <a:t>A special pair (0,0) indicates the end-of-block. </a:t>
            </a:r>
            <a:endParaRPr lang="en-US" altLang="en-US" dirty="0"/>
          </a:p>
          <a:p>
            <a:r>
              <a:rPr lang="en-US" altLang="en-US" dirty="0"/>
              <a:t>Not considering the first (DC) component, we will have   (0,6)(0,-1) (0,-1)(1,-1)(3,-1)(2,1)(0,0)</a:t>
            </a:r>
            <a:endParaRPr lang="en-US" altLang="en-US" dirty="0"/>
          </a:p>
          <a:p>
            <a:endParaRPr lang="en-US" altLang="en-US" dirty="0"/>
          </a:p>
          <a:p>
            <a:pPr>
              <a:buFont typeface="ZapfDingbats" pitchFamily="82" charset="2"/>
              <a:buNone/>
            </a:pPr>
            <a:endParaRPr lang="en-US" altLang="en-US" dirty="0"/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261" y="2623091"/>
            <a:ext cx="8699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Preparation for Entropy Coding – DPCM on DCs</a:t>
            </a:r>
            <a:endParaRPr lang="en-US" altLang="en-US" sz="2800" dirty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DC reflects the average intensity values of each block. There is usually strong correlation between the DC coefficients of adjacent blocks.</a:t>
            </a:r>
            <a:endParaRPr lang="en-US" altLang="en-US" dirty="0"/>
          </a:p>
          <a:p>
            <a:r>
              <a:rPr lang="en-US" altLang="en-US" dirty="0"/>
              <a:t>The DC coefficients are coded separately from the AC ones. </a:t>
            </a:r>
            <a:r>
              <a:rPr lang="en-US" altLang="en-US" i="1" dirty="0"/>
              <a:t>Differential Pulse Code Modulation (DPCM) </a:t>
            </a:r>
            <a:r>
              <a:rPr lang="en-US" altLang="en-US" dirty="0"/>
              <a:t>is the coding method.</a:t>
            </a:r>
            <a:endParaRPr lang="en-US" altLang="en-US" dirty="0"/>
          </a:p>
          <a:p>
            <a:r>
              <a:rPr lang="en-US" altLang="en-US" i="1" dirty="0"/>
              <a:t> </a:t>
            </a:r>
            <a:r>
              <a:rPr lang="en-US" altLang="en-US" dirty="0"/>
              <a:t>If the DC coefficients for the first 5 image blocks are 150, 155, 149, 152, 144, then the DPCM would produce 150, 5, -6, 3, -8, assuming </a:t>
            </a:r>
            <a:r>
              <a:rPr lang="en-US" altLang="en-US" i="1" dirty="0"/>
              <a:t>d</a:t>
            </a:r>
            <a:r>
              <a:rPr lang="en-US" altLang="en-US" i="1" baseline="-25000" dirty="0"/>
              <a:t>i </a:t>
            </a:r>
            <a:r>
              <a:rPr lang="en-US" altLang="en-US" dirty="0"/>
              <a:t>= </a:t>
            </a:r>
            <a:r>
              <a:rPr lang="en-US" altLang="en-US" i="1" dirty="0"/>
              <a:t>DC</a:t>
            </a:r>
            <a:r>
              <a:rPr lang="en-US" altLang="en-US" i="1" baseline="-25000" dirty="0"/>
              <a:t>i+1</a:t>
            </a:r>
            <a:r>
              <a:rPr lang="en-US" altLang="en-US" dirty="0"/>
              <a:t> </a:t>
            </a:r>
            <a:r>
              <a:rPr lang="en-US" altLang="en-US" i="1" dirty="0"/>
              <a:t>− </a:t>
            </a:r>
            <a:r>
              <a:rPr lang="en-US" altLang="en-US" i="1" dirty="0" err="1"/>
              <a:t>DC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, and </a:t>
            </a:r>
            <a:r>
              <a:rPr lang="en-US" altLang="en-US" i="1" dirty="0"/>
              <a:t>d</a:t>
            </a:r>
            <a:r>
              <a:rPr lang="en-US" altLang="en-US" i="1" baseline="-25000" dirty="0"/>
              <a:t>0</a:t>
            </a:r>
            <a:r>
              <a:rPr lang="en-US" altLang="en-US" dirty="0"/>
              <a:t>=</a:t>
            </a:r>
            <a:r>
              <a:rPr lang="en-US" altLang="en-US" i="1" dirty="0"/>
              <a:t>DC</a:t>
            </a:r>
            <a:r>
              <a:rPr lang="en-US" altLang="en-US" i="1" baseline="-25000" dirty="0"/>
              <a:t>0</a:t>
            </a:r>
            <a:r>
              <a:rPr lang="en-US" altLang="en-US" dirty="0"/>
              <a:t>.</a:t>
            </a:r>
            <a:endParaRPr lang="en-US" altLang="en-US" dirty="0"/>
          </a:p>
          <a:p>
            <a:r>
              <a:rPr lang="en-US" altLang="en-US" dirty="0"/>
              <a:t>DPCM for the DC coefficients in JPEG is carried out on the entire image.</a:t>
            </a:r>
            <a:endParaRPr lang="en-US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u="none"/>
              <a:t>Entropy Coding</a:t>
            </a:r>
            <a:endParaRPr lang="en-US" altLang="en-US" b="1" u="none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/>
              <a:t>The DC and AC coefficients finally undergo an entropy coding step to gain a possible further compression.</a:t>
            </a:r>
            <a:endParaRPr lang="en-US" altLang="en-US" sz="2000" dirty="0"/>
          </a:p>
          <a:p>
            <a:r>
              <a:rPr lang="en-US" altLang="en-US" sz="2000" dirty="0"/>
              <a:t>Use DC as an example: each DPCM coded DC coefficient is</a:t>
            </a:r>
            <a:endParaRPr lang="en-US" altLang="en-US" sz="2000" dirty="0"/>
          </a:p>
          <a:p>
            <a:pPr>
              <a:buFont typeface="ZapfDingbats" pitchFamily="82" charset="2"/>
              <a:buNone/>
            </a:pPr>
            <a:r>
              <a:rPr lang="en-US" altLang="en-US" sz="2000" dirty="0"/>
              <a:t>    represented by (SIZE, AMPLITUDE), </a:t>
            </a:r>
            <a:endParaRPr lang="en-US" altLang="en-US" sz="20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dirty="0"/>
              <a:t>SIZE indicates how many bits are needed for representing the coefficient, </a:t>
            </a:r>
            <a:endParaRPr lang="en-US" alt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dirty="0"/>
              <a:t>AMPLITUDE contains the actual bits.</a:t>
            </a:r>
            <a:endParaRPr lang="en-US" altLang="en-US" dirty="0"/>
          </a:p>
          <a:p>
            <a:r>
              <a:rPr lang="en-US" altLang="en-US" sz="2000" dirty="0"/>
              <a:t>In the example we're using, codes 150, 5, </a:t>
            </a:r>
            <a:r>
              <a:rPr lang="en-US" altLang="en-US" sz="2000" i="1" dirty="0"/>
              <a:t>−</a:t>
            </a:r>
            <a:r>
              <a:rPr lang="en-US" altLang="en-US" sz="2000" dirty="0"/>
              <a:t>6, 3, </a:t>
            </a:r>
            <a:r>
              <a:rPr lang="en-US" altLang="en-US" sz="2000" i="1" dirty="0"/>
              <a:t>−</a:t>
            </a:r>
            <a:r>
              <a:rPr lang="en-US" altLang="en-US" sz="2000" dirty="0"/>
              <a:t>8 will be turned into</a:t>
            </a:r>
            <a:endParaRPr lang="en-US" altLang="en-US" sz="2000" dirty="0"/>
          </a:p>
          <a:p>
            <a:pPr>
              <a:buFont typeface="ZapfDingbats" pitchFamily="82" charset="2"/>
              <a:buNone/>
            </a:pPr>
            <a:r>
              <a:rPr lang="en-US" altLang="en-US" sz="2000" dirty="0"/>
              <a:t>      (8, 10010110), (3, 101), (3, 001), (2, 11), (4, 0111) .</a:t>
            </a:r>
            <a:endParaRPr lang="en-US" altLang="en-US" sz="2000" dirty="0"/>
          </a:p>
          <a:p>
            <a:r>
              <a:rPr lang="en-US" altLang="en-US" sz="2000" i="1" dirty="0"/>
              <a:t> </a:t>
            </a:r>
            <a:r>
              <a:rPr lang="en-US" altLang="en-US" sz="2000" dirty="0"/>
              <a:t>SIZE is Huffman coded since smaller SIZEs occur much more often. </a:t>
            </a:r>
            <a:endParaRPr lang="en-US" altLang="en-US" sz="2000" dirty="0"/>
          </a:p>
          <a:p>
            <a:r>
              <a:rPr lang="en-US" altLang="en-US" sz="2000" dirty="0"/>
              <a:t>AMPLITUDE is not Huffman coded, its value can change widely so Huffman coding has no appreciable benefit.</a:t>
            </a:r>
            <a:endParaRPr lang="en-US" alt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37" y="591532"/>
            <a:ext cx="11504177" cy="5674936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81" y="329938"/>
            <a:ext cx="10515600" cy="741101"/>
          </a:xfrm>
        </p:spPr>
        <p:txBody>
          <a:bodyPr/>
          <a:lstStyle/>
          <a:p>
            <a:r>
              <a:rPr lang="en-US" altLang="en-US" dirty="0"/>
              <a:t>Space Transform and sub-sampling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3130" y="1071039"/>
            <a:ext cx="8220959" cy="917575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The images values are transformed from RGB to luminance/chrominance color space.</a:t>
            </a:r>
            <a:endParaRPr lang="en-US" alt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778" y="2070360"/>
            <a:ext cx="2376340" cy="23763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102" y="2070360"/>
            <a:ext cx="2376340" cy="23763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440" y="2070360"/>
            <a:ext cx="2376340" cy="23763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597" y="4712698"/>
            <a:ext cx="1959989" cy="195998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72" y="4712697"/>
            <a:ext cx="1959990" cy="19599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273" y="1801277"/>
            <a:ext cx="3539954" cy="338169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7155403" y="1535530"/>
            <a:ext cx="3941324" cy="378120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80321" y="180622"/>
            <a:ext cx="34313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Linux Libertine"/>
              </a:rPr>
              <a:t>Color Models</a:t>
            </a:r>
            <a:endParaRPr lang="en-US" sz="4000" b="0" i="0" dirty="0">
              <a:solidFill>
                <a:srgbClr val="000000"/>
              </a:solidFill>
              <a:effectLst/>
              <a:latin typeface="Linux Libertine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60855" y="5624830"/>
            <a:ext cx="8973820" cy="9220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  <a:latin typeface="Linux Libertine"/>
              </a:rPr>
              <a:t>Ad</a:t>
            </a:r>
            <a:r>
              <a:rPr lang="en-US" sz="5400" dirty="0">
                <a:solidFill>
                  <a:schemeClr val="accent6"/>
                </a:solidFill>
                <a:latin typeface="Linux Libertine"/>
              </a:rPr>
              <a:t>dit</a:t>
            </a:r>
            <a:r>
              <a:rPr lang="en-US" sz="5400" dirty="0">
                <a:solidFill>
                  <a:srgbClr val="0070C0"/>
                </a:solidFill>
                <a:latin typeface="Linux Libertine"/>
              </a:rPr>
              <a:t>ive</a:t>
            </a:r>
            <a:r>
              <a:rPr lang="en-US" sz="5400" dirty="0">
                <a:solidFill>
                  <a:srgbClr val="000000"/>
                </a:solidFill>
                <a:latin typeface="Linux Libertine"/>
              </a:rPr>
              <a:t> and </a:t>
            </a:r>
            <a:r>
              <a:rPr lang="en-US" sz="5400" dirty="0">
                <a:solidFill>
                  <a:srgbClr val="FFFF00"/>
                </a:solidFill>
                <a:latin typeface="Linux Libertine"/>
              </a:rPr>
              <a:t>subt</a:t>
            </a:r>
            <a:r>
              <a:rPr lang="en-US" sz="5400" dirty="0">
                <a:solidFill>
                  <a:srgbClr val="CC00CC"/>
                </a:solidFill>
                <a:latin typeface="Linux Libertine"/>
              </a:rPr>
              <a:t>ract</a:t>
            </a:r>
            <a:r>
              <a:rPr lang="en-US" sz="5400" dirty="0">
                <a:solidFill>
                  <a:srgbClr val="00FFFF"/>
                </a:solidFill>
                <a:latin typeface="Linux Libertine"/>
              </a:rPr>
              <a:t>ive</a:t>
            </a:r>
            <a:endParaRPr lang="en-US" sz="5400" b="0" i="0" dirty="0">
              <a:solidFill>
                <a:srgbClr val="00FFFF"/>
              </a:solidFill>
              <a:effectLst/>
              <a:latin typeface="Linux Libertin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06" y="565608"/>
            <a:ext cx="10996472" cy="60944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62" y="484859"/>
            <a:ext cx="10077253" cy="636839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224" y="-581836"/>
            <a:ext cx="7439836" cy="743983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Y’CbCr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Y=0.299(R-G) + G + 0.114(B-G) Cb=0.564(B-Y) Cr=0.713(RY)</a:t>
            </a:r>
            <a:endParaRPr lang="en-US" dirty="0"/>
          </a:p>
          <a:p>
            <a:pPr algn="just"/>
            <a:r>
              <a:rPr lang="en-US" dirty="0"/>
              <a:t>Y’CbCr color model contains Y’, the </a:t>
            </a:r>
            <a:r>
              <a:rPr lang="en-US" altLang="en-US" dirty="0"/>
              <a:t>luminance</a:t>
            </a:r>
            <a:r>
              <a:rPr lang="en-US" dirty="0"/>
              <a:t> component and Cb and Cr are the blue-difference and red difference </a:t>
            </a:r>
            <a:r>
              <a:rPr lang="en-US" altLang="en-US" dirty="0"/>
              <a:t>chrominance </a:t>
            </a:r>
            <a:r>
              <a:rPr lang="en-US" dirty="0"/>
              <a:t>components.</a:t>
            </a:r>
            <a:endParaRPr lang="en-US" dirty="0"/>
          </a:p>
          <a:p>
            <a:pPr algn="just"/>
            <a:r>
              <a:rPr lang="en-US" dirty="0"/>
              <a:t>It is not an absolute color space. It is mainly used for digital systems</a:t>
            </a:r>
            <a:endParaRPr lang="en-US" dirty="0"/>
          </a:p>
          <a:p>
            <a:pPr algn="just"/>
            <a:r>
              <a:rPr lang="en-US" dirty="0"/>
              <a:t>Its common applications include JPEG and MPEG compression.</a:t>
            </a:r>
            <a:endParaRPr lang="en-US" dirty="0"/>
          </a:p>
          <a:p>
            <a:pPr algn="just"/>
            <a:r>
              <a:rPr lang="en-US" dirty="0"/>
              <a:t>Y’UV is often used as the term for Y’CbCr, however they are totally different formats. The main difference between these two is that the former is analog while the later is digital.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8774</Words>
  <Application>WPS Presentation</Application>
  <PresentationFormat>Widescreen</PresentationFormat>
  <Paragraphs>195</Paragraphs>
  <Slides>29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29</vt:i4>
      </vt:variant>
    </vt:vector>
  </HeadingPairs>
  <TitlesOfParts>
    <vt:vector size="47" baseType="lpstr">
      <vt:lpstr>Arial</vt:lpstr>
      <vt:lpstr>SimSun</vt:lpstr>
      <vt:lpstr>Wingdings</vt:lpstr>
      <vt:lpstr>ZapfDingbats</vt:lpstr>
      <vt:lpstr>Segoe Print</vt:lpstr>
      <vt:lpstr>Linux Libertine</vt:lpstr>
      <vt:lpstr>Calibri Light</vt:lpstr>
      <vt:lpstr>Microsoft YaHei</vt:lpstr>
      <vt:lpstr>Arial Unicode MS</vt:lpstr>
      <vt:lpstr>Calibri</vt:lpstr>
      <vt:lpstr>Roboto</vt:lpstr>
      <vt:lpstr>Times New Roman</vt:lpstr>
      <vt:lpstr>Office Theme</vt:lpstr>
      <vt:lpstr>MSPhotoEd.3</vt:lpstr>
      <vt:lpstr>MSPhotoEd.3</vt:lpstr>
      <vt:lpstr>MSPhotoEd.3</vt:lpstr>
      <vt:lpstr>MSPhotoEd.3</vt:lpstr>
      <vt:lpstr>MSPhotoEd.3</vt:lpstr>
      <vt:lpstr>JPEG Compression </vt:lpstr>
      <vt:lpstr>The JPEG Standard</vt:lpstr>
      <vt:lpstr>PowerPoint 演示文稿</vt:lpstr>
      <vt:lpstr>Space Transform and sub-sampling</vt:lpstr>
      <vt:lpstr>PowerPoint 演示文稿</vt:lpstr>
      <vt:lpstr>PowerPoint 演示文稿</vt:lpstr>
      <vt:lpstr>PowerPoint 演示文稿</vt:lpstr>
      <vt:lpstr>PowerPoint 演示文稿</vt:lpstr>
      <vt:lpstr>Y’CbCr</vt:lpstr>
      <vt:lpstr>Preprocessing for DCT</vt:lpstr>
      <vt:lpstr>Discrete Cosine Transform (DCT)</vt:lpstr>
      <vt:lpstr>PowerPoint 演示文稿</vt:lpstr>
      <vt:lpstr>(8 x 8) DCT basis functions </vt:lpstr>
      <vt:lpstr>PowerPoint 演示文稿</vt:lpstr>
      <vt:lpstr>Properties </vt:lpstr>
      <vt:lpstr>PowerPoint 演示文稿</vt:lpstr>
      <vt:lpstr>DCT Coefficient Quantization</vt:lpstr>
      <vt:lpstr>PowerPoint 演示文稿</vt:lpstr>
      <vt:lpstr>Purpose of quantization </vt:lpstr>
      <vt:lpstr>DCT Coefficient Quantization</vt:lpstr>
      <vt:lpstr>DCT Coefficient Quantization</vt:lpstr>
      <vt:lpstr>DCT Coefficient Quantization</vt:lpstr>
      <vt:lpstr>PowerPoint 演示文稿</vt:lpstr>
      <vt:lpstr>PowerPoint 演示文稿</vt:lpstr>
      <vt:lpstr>Zig-zag Scan</vt:lpstr>
      <vt:lpstr>Zig-zag Scan</vt:lpstr>
      <vt:lpstr>Preparation for Entropy Coding – run-length coding on ACs</vt:lpstr>
      <vt:lpstr>Preparation for Entropy Coding – DPCM on DCs</vt:lpstr>
      <vt:lpstr>Entropy Coding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Satish Kumar Mishra</dc:creator>
  <cp:lastModifiedBy>zics</cp:lastModifiedBy>
  <cp:revision>19</cp:revision>
  <dcterms:created xsi:type="dcterms:W3CDTF">2020-03-26T15:46:00Z</dcterms:created>
  <dcterms:modified xsi:type="dcterms:W3CDTF">2020-04-10T18:18:58Z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1033-11.2.0.8341</vt:lpwstr>
  </property>
</Properties>
</file>